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95" r:id="rId6"/>
    <p:sldId id="258" r:id="rId7"/>
    <p:sldId id="268" r:id="rId8"/>
    <p:sldId id="267" r:id="rId9"/>
    <p:sldId id="265" r:id="rId10"/>
    <p:sldId id="266" r:id="rId11"/>
    <p:sldId id="260" r:id="rId12"/>
    <p:sldId id="269" r:id="rId13"/>
    <p:sldId id="273" r:id="rId14"/>
    <p:sldId id="270" r:id="rId15"/>
    <p:sldId id="274" r:id="rId16"/>
    <p:sldId id="277" r:id="rId17"/>
    <p:sldId id="278" r:id="rId18"/>
    <p:sldId id="276" r:id="rId19"/>
    <p:sldId id="293" r:id="rId20"/>
    <p:sldId id="279" r:id="rId21"/>
    <p:sldId id="280" r:id="rId22"/>
    <p:sldId id="281" r:id="rId23"/>
    <p:sldId id="294" r:id="rId24"/>
    <p:sldId id="309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1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3FFF"/>
    <a:srgbClr val="CD7DFF"/>
    <a:srgbClr val="E06DF3"/>
    <a:srgbClr val="D846F0"/>
    <a:srgbClr val="F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8D08-6910-4C08-8C5D-B52FC3B41653}" type="datetimeFigureOut">
              <a:rPr lang="zh-TW" altLang="en-US" smtClean="0"/>
              <a:t>2019/6/8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7359-4223-4B36-8F19-96814CD921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372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8D08-6910-4C08-8C5D-B52FC3B41653}" type="datetimeFigureOut">
              <a:rPr lang="zh-TW" altLang="en-US" smtClean="0"/>
              <a:t>2019/6/8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7359-4223-4B36-8F19-96814CD921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331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8D08-6910-4C08-8C5D-B52FC3B41653}" type="datetimeFigureOut">
              <a:rPr lang="zh-TW" altLang="en-US" smtClean="0"/>
              <a:t>2019/6/8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7359-4223-4B36-8F19-96814CD921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883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495E1F-136D-4BE1-A02C-183CC0F342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5570187" y="2494642"/>
            <a:ext cx="4535055" cy="656792"/>
          </a:xfrm>
        </p:spPr>
        <p:txBody>
          <a:bodyPr anchor="ctr">
            <a:normAutofit/>
          </a:bodyPr>
          <a:lstStyle>
            <a:lvl1pPr algn="l">
              <a:defRPr sz="1800" b="1">
                <a:solidFill>
                  <a:srgbClr val="36A9AC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5564413" y="3430588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825">
                <a:solidFill>
                  <a:schemeClr val="tx1"/>
                </a:solidFill>
              </a:defRPr>
            </a:lvl1pPr>
            <a:lvl2pPr marL="3428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06181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8D08-6910-4C08-8C5D-B52FC3B41653}" type="datetimeFigureOut">
              <a:rPr lang="zh-TW" altLang="en-US" smtClean="0"/>
              <a:t>2019/6/8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7359-4223-4B36-8F19-96814CD921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175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8D08-6910-4C08-8C5D-B52FC3B41653}" type="datetimeFigureOut">
              <a:rPr lang="zh-TW" altLang="en-US" smtClean="0"/>
              <a:t>2019/6/8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7359-4223-4B36-8F19-96814CD921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861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8D08-6910-4C08-8C5D-B52FC3B41653}" type="datetimeFigureOut">
              <a:rPr lang="zh-TW" altLang="en-US" smtClean="0"/>
              <a:t>2019/6/8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7359-4223-4B36-8F19-96814CD921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3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8D08-6910-4C08-8C5D-B52FC3B41653}" type="datetimeFigureOut">
              <a:rPr lang="zh-TW" altLang="en-US" smtClean="0"/>
              <a:t>2019/6/8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7359-4223-4B36-8F19-96814CD921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575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8D08-6910-4C08-8C5D-B52FC3B41653}" type="datetimeFigureOut">
              <a:rPr lang="zh-TW" altLang="en-US" smtClean="0"/>
              <a:t>2019/6/8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7359-4223-4B36-8F19-96814CD921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57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8D08-6910-4C08-8C5D-B52FC3B41653}" type="datetimeFigureOut">
              <a:rPr lang="zh-TW" altLang="en-US" smtClean="0"/>
              <a:t>2019/6/8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7359-4223-4B36-8F19-96814CD921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2338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8D08-6910-4C08-8C5D-B52FC3B41653}" type="datetimeFigureOut">
              <a:rPr lang="zh-TW" altLang="en-US" smtClean="0"/>
              <a:t>2019/6/8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7359-4223-4B36-8F19-96814CD921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61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8D08-6910-4C08-8C5D-B52FC3B41653}" type="datetimeFigureOut">
              <a:rPr lang="zh-TW" altLang="en-US" smtClean="0"/>
              <a:t>2019/6/8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7359-4223-4B36-8F19-96814CD921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65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F8D08-6910-4C08-8C5D-B52FC3B41653}" type="datetimeFigureOut">
              <a:rPr lang="zh-TW" altLang="en-US" smtClean="0"/>
              <a:t>2019/6/8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77359-4223-4B36-8F19-96814CD921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025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nelsonchu/air-quality-in-northern-taiwa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1267990"/>
          </a:xfrm>
        </p:spPr>
        <p:txBody>
          <a:bodyPr/>
          <a:lstStyle/>
          <a:p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 pollution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782974"/>
            <a:ext cx="9144000" cy="915775"/>
          </a:xfrm>
        </p:spPr>
        <p:txBody>
          <a:bodyPr>
            <a:noAutofit/>
          </a:bodyPr>
          <a:lstStyle/>
          <a:p>
            <a:pPr lvl="1"/>
            <a:r>
              <a:rPr lang="en-US" altLang="zh-TW" sz="3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: 13</a:t>
            </a:r>
          </a:p>
          <a:p>
            <a:pPr lvl="1"/>
            <a:r>
              <a:rPr lang="en-US" altLang="zh-TW" sz="3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: Tony, Andy</a:t>
            </a:r>
          </a:p>
        </p:txBody>
      </p:sp>
      <p:grpSp>
        <p:nvGrpSpPr>
          <p:cNvPr id="4" name="组合 7">
            <a:extLst>
              <a:ext uri="{FF2B5EF4-FFF2-40B4-BE49-F238E27FC236}">
                <a16:creationId xmlns:a16="http://schemas.microsoft.com/office/drawing/2014/main" id="{18B2E442-7068-4666-BCDE-375288DD3297}"/>
              </a:ext>
            </a:extLst>
          </p:cNvPr>
          <p:cNvGrpSpPr/>
          <p:nvPr/>
        </p:nvGrpSpPr>
        <p:grpSpPr>
          <a:xfrm>
            <a:off x="5302448" y="5357932"/>
            <a:ext cx="1587104" cy="808025"/>
            <a:chOff x="1555750" y="1497013"/>
            <a:chExt cx="2116138" cy="1077367"/>
          </a:xfrm>
        </p:grpSpPr>
        <p:sp>
          <p:nvSpPr>
            <p:cNvPr id="5" name="文本框 8">
              <a:extLst>
                <a:ext uri="{FF2B5EF4-FFF2-40B4-BE49-F238E27FC236}">
                  <a16:creationId xmlns:a16="http://schemas.microsoft.com/office/drawing/2014/main" id="{0BBB89BD-648A-485A-8973-8F6BD9E6AC24}"/>
                </a:ext>
              </a:extLst>
            </p:cNvPr>
            <p:cNvSpPr txBox="1"/>
            <p:nvPr/>
          </p:nvSpPr>
          <p:spPr>
            <a:xfrm>
              <a:off x="2774630" y="2093764"/>
              <a:ext cx="897258" cy="467965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atin typeface="Impact" panose="020B0806030902050204" pitchFamily="34" charset="0"/>
                </a:rPr>
                <a:t>201</a:t>
              </a:r>
              <a:r>
                <a:rPr lang="en-US" altLang="zh-TW" sz="1600" dirty="0"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atin typeface="Impact" panose="020B0806030902050204" pitchFamily="34" charset="0"/>
                </a:rPr>
                <a:t>9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79ECDA7F-D565-48B5-9E2F-5822C2CEA177}"/>
                </a:ext>
              </a:extLst>
            </p:cNvPr>
            <p:cNvSpPr txBox="1"/>
            <p:nvPr/>
          </p:nvSpPr>
          <p:spPr>
            <a:xfrm>
              <a:off x="1555750" y="1497013"/>
              <a:ext cx="2101850" cy="437771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TW" sz="1600" b="1" dirty="0"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PEC</a:t>
              </a:r>
              <a:r>
                <a:rPr lang="zh-TW" altLang="en-US" sz="1600" b="1" dirty="0"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TW" sz="1600" b="1" dirty="0"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AI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70CF5365-3DE9-4EFE-B1C9-FB2F963E8938}"/>
                </a:ext>
              </a:extLst>
            </p:cNvPr>
            <p:cNvSpPr txBox="1"/>
            <p:nvPr/>
          </p:nvSpPr>
          <p:spPr>
            <a:xfrm>
              <a:off x="1557676" y="2002881"/>
              <a:ext cx="1041222" cy="558848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TW" sz="1600" dirty="0"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Course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8CF4DA0-555C-4D83-8EEB-B5E324BE369C}"/>
                </a:ext>
              </a:extLst>
            </p:cNvPr>
            <p:cNvSpPr/>
            <p:nvPr/>
          </p:nvSpPr>
          <p:spPr>
            <a:xfrm>
              <a:off x="2657475" y="2002880"/>
              <a:ext cx="1014413" cy="571500"/>
            </a:xfrm>
            <a:prstGeom prst="rect">
              <a:avLst/>
            </a:prstGeom>
            <a:noFill/>
            <a:ln w="1905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65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Arial Rounded MT Bold" panose="020F0704030504030204" pitchFamily="34" charset="0"/>
                <a:cs typeface="Arial" panose="020B0604020202020204" pitchFamily="34" charset="0"/>
              </a:rPr>
              <a:t>NA Ratio Problem</a:t>
            </a:r>
            <a:endParaRPr lang="zh-TW" altLang="en-US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171787"/>
            <a:ext cx="10515600" cy="500517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We choice the less NA feature(CO), so we can find if CO is NA , other feature will be NA</a:t>
            </a:r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838200" y="1070192"/>
            <a:ext cx="10515600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88" y="3761972"/>
            <a:ext cx="9544050" cy="2276475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1323975" y="4043064"/>
            <a:ext cx="758613" cy="5147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14990" y="411578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7 NA Value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142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Arial Rounded MT Bold" panose="020F0704030504030204" pitchFamily="34" charset="0"/>
                <a:cs typeface="Arial" panose="020B0604020202020204" pitchFamily="34" charset="0"/>
              </a:rPr>
              <a:t>NA Ratio Problem</a:t>
            </a:r>
            <a:endParaRPr lang="zh-TW" altLang="en-US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171787"/>
            <a:ext cx="10515600" cy="5005176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838200" y="1070192"/>
            <a:ext cx="10515600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0375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5326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Arial Rounded MT Bold" panose="020F0704030504030204" pitchFamily="34" charset="0"/>
                <a:cs typeface="Arial" panose="020B0604020202020204" pitchFamily="34" charset="0"/>
              </a:rPr>
              <a:t>NA Ratio Problem</a:t>
            </a:r>
            <a:endParaRPr lang="zh-TW" altLang="en-US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171787"/>
            <a:ext cx="10515600" cy="50051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Discuss another over 0.5 NA ratio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NMHC : mean Non-Methane Hydrocarbon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CH4 : Methane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THC : Total Hydrocarbons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838200" y="1070192"/>
            <a:ext cx="10515600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930" y="1469813"/>
            <a:ext cx="2401869" cy="484970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656930" y="2093296"/>
            <a:ext cx="2096716" cy="574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049798" y="4216820"/>
            <a:ext cx="393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0070C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→</a:t>
            </a:r>
            <a:r>
              <a:rPr lang="en-US" altLang="zh-TW" sz="2800" dirty="0">
                <a:solidFill>
                  <a:srgbClr val="0070C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TCH = CH4 + NMHC</a:t>
            </a:r>
            <a:endParaRPr lang="zh-TW" altLang="en-US" sz="2800" dirty="0">
              <a:solidFill>
                <a:srgbClr val="0070C0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9482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10579" r="13489" b="6667"/>
          <a:stretch/>
        </p:blipFill>
        <p:spPr>
          <a:xfrm>
            <a:off x="3083264" y="0"/>
            <a:ext cx="6582169" cy="6884692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3695384" y="4609782"/>
            <a:ext cx="460979" cy="445865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292390" y="4609783"/>
            <a:ext cx="460979" cy="445865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0646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Arial Rounded MT Bold" panose="020F0704030504030204" pitchFamily="34" charset="0"/>
                <a:cs typeface="Arial" panose="020B0604020202020204" pitchFamily="34" charset="0"/>
              </a:rPr>
              <a:t>NA Ratio Problem</a:t>
            </a:r>
            <a:endParaRPr lang="zh-TW" altLang="en-US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838200" y="1070192"/>
            <a:ext cx="10515600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81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2726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484" y="2452856"/>
            <a:ext cx="8353031" cy="417651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Arial Rounded MT Bold" panose="020F0704030504030204" pitchFamily="34" charset="0"/>
                <a:cs typeface="Arial" panose="020B0604020202020204" pitchFamily="34" charset="0"/>
              </a:rPr>
              <a:t>Data Visualization</a:t>
            </a:r>
            <a:endParaRPr lang="zh-TW" altLang="en-US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171787"/>
            <a:ext cx="10515600" cy="50051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In 2005, the air pollution in 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Xinzhuang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and 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Dayuan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Town was serious. 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838200" y="1070192"/>
            <a:ext cx="10515600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/>
          <p:cNvSpPr/>
          <p:nvPr/>
        </p:nvSpPr>
        <p:spPr>
          <a:xfrm>
            <a:off x="3468675" y="3124037"/>
            <a:ext cx="1503847" cy="13423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913467" y="2619110"/>
            <a:ext cx="1503847" cy="13423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7255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8" t="9804" r="8824"/>
          <a:stretch/>
        </p:blipFill>
        <p:spPr>
          <a:xfrm>
            <a:off x="0" y="0"/>
            <a:ext cx="6811544" cy="3710499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6" t="10747" r="8690" b="5734"/>
          <a:stretch/>
        </p:blipFill>
        <p:spPr>
          <a:xfrm>
            <a:off x="5811352" y="3613032"/>
            <a:ext cx="6380648" cy="324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2637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" t="10982" r="9257" b="6704"/>
          <a:stretch/>
        </p:blipFill>
        <p:spPr>
          <a:xfrm>
            <a:off x="75570" y="98242"/>
            <a:ext cx="6793513" cy="34147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3" t="10674" r="8679" b="6193"/>
          <a:stretch/>
        </p:blipFill>
        <p:spPr>
          <a:xfrm>
            <a:off x="5539298" y="3512997"/>
            <a:ext cx="6652701" cy="334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968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11" y="1195521"/>
            <a:ext cx="9292178" cy="5575307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Arial Rounded MT Bold" panose="020F0704030504030204" pitchFamily="34" charset="0"/>
                <a:cs typeface="Arial" panose="020B0604020202020204" pitchFamily="34" charset="0"/>
              </a:rPr>
              <a:t>Data Visualization</a:t>
            </a:r>
            <a:endParaRPr lang="zh-TW" altLang="en-US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838200" y="1070192"/>
            <a:ext cx="10515600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50110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2028826" y="3019426"/>
            <a:ext cx="8639175" cy="828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144977" y="2949496"/>
            <a:ext cx="4026116" cy="492594"/>
          </a:xfrm>
        </p:spPr>
        <p:txBody>
          <a:bodyPr anchor="b">
            <a:noAutofit/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zh-CN" altLang="en-US" sz="3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3994603" y="2718841"/>
            <a:ext cx="718965" cy="95390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b="1" dirty="0">
                <a:solidFill>
                  <a:schemeClr val="tx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1350" b="1" dirty="0">
              <a:solidFill>
                <a:schemeClr val="tx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5015755" y="2765161"/>
            <a:ext cx="0" cy="8641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777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2028826" y="3019426"/>
            <a:ext cx="8639175" cy="828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134618" y="2956270"/>
            <a:ext cx="3401291" cy="492594"/>
          </a:xfrm>
        </p:spPr>
        <p:txBody>
          <a:bodyPr anchor="b">
            <a:noAutofit/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endParaRPr lang="zh-CN" altLang="en-US" sz="3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3994603" y="2718841"/>
            <a:ext cx="718965" cy="95390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b="1" dirty="0">
                <a:solidFill>
                  <a:schemeClr val="tx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1350" b="1" dirty="0">
              <a:solidFill>
                <a:schemeClr val="tx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5015755" y="2765161"/>
            <a:ext cx="0" cy="8641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572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913" y="-219075"/>
            <a:ext cx="12315825" cy="729615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9906000" y="2202873"/>
            <a:ext cx="1579418" cy="103909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30792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9807" y="5371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Train data =1-10 months  </a:t>
            </a:r>
          </a:p>
          <a:p>
            <a:pPr>
              <a:lnSpc>
                <a:spcPct val="150000"/>
              </a:lnSpc>
            </a:pP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Test data =11&amp;12 months</a:t>
            </a:r>
          </a:p>
          <a:p>
            <a:pPr>
              <a:lnSpc>
                <a:spcPct val="150000"/>
              </a:lnSpc>
            </a:pP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Models=SVR</a:t>
            </a:r>
          </a:p>
          <a:p>
            <a:pPr>
              <a:lnSpc>
                <a:spcPct val="150000"/>
              </a:lnSpc>
            </a:pP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MSE=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MeanSquareError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24714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90600" y="581891"/>
            <a:ext cx="10515600" cy="5844454"/>
          </a:xfrm>
        </p:spPr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947270"/>
              </p:ext>
            </p:extLst>
          </p:nvPr>
        </p:nvGraphicFramePr>
        <p:xfrm>
          <a:off x="103903" y="540323"/>
          <a:ext cx="1198419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419">
                  <a:extLst>
                    <a:ext uri="{9D8B030D-6E8A-4147-A177-3AD203B41FA5}">
                      <a16:colId xmlns:a16="http://schemas.microsoft.com/office/drawing/2014/main" val="1646459714"/>
                    </a:ext>
                  </a:extLst>
                </a:gridCol>
                <a:gridCol w="1198419">
                  <a:extLst>
                    <a:ext uri="{9D8B030D-6E8A-4147-A177-3AD203B41FA5}">
                      <a16:colId xmlns:a16="http://schemas.microsoft.com/office/drawing/2014/main" val="1111765933"/>
                    </a:ext>
                  </a:extLst>
                </a:gridCol>
                <a:gridCol w="1198419">
                  <a:extLst>
                    <a:ext uri="{9D8B030D-6E8A-4147-A177-3AD203B41FA5}">
                      <a16:colId xmlns:a16="http://schemas.microsoft.com/office/drawing/2014/main" val="664788363"/>
                    </a:ext>
                  </a:extLst>
                </a:gridCol>
                <a:gridCol w="1198419">
                  <a:extLst>
                    <a:ext uri="{9D8B030D-6E8A-4147-A177-3AD203B41FA5}">
                      <a16:colId xmlns:a16="http://schemas.microsoft.com/office/drawing/2014/main" val="2067361320"/>
                    </a:ext>
                  </a:extLst>
                </a:gridCol>
                <a:gridCol w="1198419">
                  <a:extLst>
                    <a:ext uri="{9D8B030D-6E8A-4147-A177-3AD203B41FA5}">
                      <a16:colId xmlns:a16="http://schemas.microsoft.com/office/drawing/2014/main" val="1686435803"/>
                    </a:ext>
                  </a:extLst>
                </a:gridCol>
                <a:gridCol w="1198419">
                  <a:extLst>
                    <a:ext uri="{9D8B030D-6E8A-4147-A177-3AD203B41FA5}">
                      <a16:colId xmlns:a16="http://schemas.microsoft.com/office/drawing/2014/main" val="2307737912"/>
                    </a:ext>
                  </a:extLst>
                </a:gridCol>
                <a:gridCol w="1198419">
                  <a:extLst>
                    <a:ext uri="{9D8B030D-6E8A-4147-A177-3AD203B41FA5}">
                      <a16:colId xmlns:a16="http://schemas.microsoft.com/office/drawing/2014/main" val="4159729967"/>
                    </a:ext>
                  </a:extLst>
                </a:gridCol>
                <a:gridCol w="1198419">
                  <a:extLst>
                    <a:ext uri="{9D8B030D-6E8A-4147-A177-3AD203B41FA5}">
                      <a16:colId xmlns:a16="http://schemas.microsoft.com/office/drawing/2014/main" val="2736826189"/>
                    </a:ext>
                  </a:extLst>
                </a:gridCol>
                <a:gridCol w="1143182">
                  <a:extLst>
                    <a:ext uri="{9D8B030D-6E8A-4147-A177-3AD203B41FA5}">
                      <a16:colId xmlns:a16="http://schemas.microsoft.com/office/drawing/2014/main" val="3517632046"/>
                    </a:ext>
                  </a:extLst>
                </a:gridCol>
                <a:gridCol w="1253656">
                  <a:extLst>
                    <a:ext uri="{9D8B030D-6E8A-4147-A177-3AD203B41FA5}">
                      <a16:colId xmlns:a16="http://schemas.microsoft.com/office/drawing/2014/main" val="2434886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Banqiao</a:t>
                      </a:r>
                      <a:endParaRPr lang="zh-TW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Cailiao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zh-TW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Dayuan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zh-TW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Guanyin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zh-TW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Guting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zh-TW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Keelung</a:t>
                      </a:r>
                      <a:endParaRPr lang="zh-TW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Linkou 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zh-TW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Longtan</a:t>
                      </a:r>
                      <a:endParaRPr lang="zh-TW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Pingzhen</a:t>
                      </a:r>
                      <a:endParaRPr lang="zh-TW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660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7283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7121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6630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7081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7250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7278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6978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7159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7193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256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1464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1445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1425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1443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1460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1432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1419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1453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1448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778550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55006"/>
              </p:ext>
            </p:extLst>
          </p:nvPr>
        </p:nvGraphicFramePr>
        <p:xfrm>
          <a:off x="103904" y="2813238"/>
          <a:ext cx="1198419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419">
                  <a:extLst>
                    <a:ext uri="{9D8B030D-6E8A-4147-A177-3AD203B41FA5}">
                      <a16:colId xmlns:a16="http://schemas.microsoft.com/office/drawing/2014/main" val="20308482"/>
                    </a:ext>
                  </a:extLst>
                </a:gridCol>
                <a:gridCol w="1073914">
                  <a:extLst>
                    <a:ext uri="{9D8B030D-6E8A-4147-A177-3AD203B41FA5}">
                      <a16:colId xmlns:a16="http://schemas.microsoft.com/office/drawing/2014/main" val="374978009"/>
                    </a:ext>
                  </a:extLst>
                </a:gridCol>
                <a:gridCol w="1322924">
                  <a:extLst>
                    <a:ext uri="{9D8B030D-6E8A-4147-A177-3AD203B41FA5}">
                      <a16:colId xmlns:a16="http://schemas.microsoft.com/office/drawing/2014/main" val="255740184"/>
                    </a:ext>
                  </a:extLst>
                </a:gridCol>
                <a:gridCol w="1198419">
                  <a:extLst>
                    <a:ext uri="{9D8B030D-6E8A-4147-A177-3AD203B41FA5}">
                      <a16:colId xmlns:a16="http://schemas.microsoft.com/office/drawing/2014/main" val="1627354484"/>
                    </a:ext>
                  </a:extLst>
                </a:gridCol>
                <a:gridCol w="1198419">
                  <a:extLst>
                    <a:ext uri="{9D8B030D-6E8A-4147-A177-3AD203B41FA5}">
                      <a16:colId xmlns:a16="http://schemas.microsoft.com/office/drawing/2014/main" val="45618792"/>
                    </a:ext>
                  </a:extLst>
                </a:gridCol>
                <a:gridCol w="1198419">
                  <a:extLst>
                    <a:ext uri="{9D8B030D-6E8A-4147-A177-3AD203B41FA5}">
                      <a16:colId xmlns:a16="http://schemas.microsoft.com/office/drawing/2014/main" val="2941640807"/>
                    </a:ext>
                  </a:extLst>
                </a:gridCol>
                <a:gridCol w="1198419">
                  <a:extLst>
                    <a:ext uri="{9D8B030D-6E8A-4147-A177-3AD203B41FA5}">
                      <a16:colId xmlns:a16="http://schemas.microsoft.com/office/drawing/2014/main" val="373852508"/>
                    </a:ext>
                  </a:extLst>
                </a:gridCol>
                <a:gridCol w="1054221">
                  <a:extLst>
                    <a:ext uri="{9D8B030D-6E8A-4147-A177-3AD203B41FA5}">
                      <a16:colId xmlns:a16="http://schemas.microsoft.com/office/drawing/2014/main" val="1583468056"/>
                    </a:ext>
                  </a:extLst>
                </a:gridCol>
                <a:gridCol w="1342617">
                  <a:extLst>
                    <a:ext uri="{9D8B030D-6E8A-4147-A177-3AD203B41FA5}">
                      <a16:colId xmlns:a16="http://schemas.microsoft.com/office/drawing/2014/main" val="1915084747"/>
                    </a:ext>
                  </a:extLst>
                </a:gridCol>
                <a:gridCol w="1198419">
                  <a:extLst>
                    <a:ext uri="{9D8B030D-6E8A-4147-A177-3AD203B41FA5}">
                      <a16:colId xmlns:a16="http://schemas.microsoft.com/office/drawing/2014/main" val="2111107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Shilin</a:t>
                      </a:r>
                      <a:endParaRPr lang="zh-TW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Songshan</a:t>
                      </a:r>
                      <a:endParaRPr lang="zh-TW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Taoyuan 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zh-TW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Tucheng 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zh-TW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Wanhua</a:t>
                      </a:r>
                      <a:endParaRPr lang="zh-TW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Wanli</a:t>
                      </a:r>
                      <a:endParaRPr lang="zh-TW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Xindian</a:t>
                      </a:r>
                      <a:endParaRPr lang="zh-TW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Xinzhuang</a:t>
                      </a:r>
                      <a:endParaRPr lang="zh-TW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Xizhi</a:t>
                      </a:r>
                      <a:endParaRPr lang="zh-TW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08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7124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7265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7237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7208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7215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7177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7205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7133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7040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26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1453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1456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1463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1464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1450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1445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1439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1499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1441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97042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687551"/>
              </p:ext>
            </p:extLst>
          </p:nvPr>
        </p:nvGraphicFramePr>
        <p:xfrm>
          <a:off x="3713018" y="4724401"/>
          <a:ext cx="4897580" cy="1411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680">
                  <a:extLst>
                    <a:ext uri="{9D8B030D-6E8A-4147-A177-3AD203B41FA5}">
                      <a16:colId xmlns:a16="http://schemas.microsoft.com/office/drawing/2014/main" val="2075538266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896624429"/>
                    </a:ext>
                  </a:extLst>
                </a:gridCol>
                <a:gridCol w="1044744">
                  <a:extLst>
                    <a:ext uri="{9D8B030D-6E8A-4147-A177-3AD203B41FA5}">
                      <a16:colId xmlns:a16="http://schemas.microsoft.com/office/drawing/2014/main" val="866958556"/>
                    </a:ext>
                  </a:extLst>
                </a:gridCol>
                <a:gridCol w="1469856">
                  <a:extLst>
                    <a:ext uri="{9D8B030D-6E8A-4147-A177-3AD203B41FA5}">
                      <a16:colId xmlns:a16="http://schemas.microsoft.com/office/drawing/2014/main" val="1011448985"/>
                    </a:ext>
                  </a:extLst>
                </a:gridCol>
              </a:tblGrid>
              <a:tr h="679484">
                <a:tc>
                  <a:txBody>
                    <a:bodyPr/>
                    <a:lstStyle/>
                    <a:p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Yonghe 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zh-TW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Zhongli</a:t>
                      </a:r>
                      <a:endParaRPr lang="zh-TW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Zhongshan</a:t>
                      </a:r>
                      <a:endParaRPr lang="zh-TW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019573"/>
                  </a:ext>
                </a:extLst>
              </a:tr>
              <a:tr h="29884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7287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7267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7244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499006"/>
                  </a:ext>
                </a:extLst>
              </a:tr>
              <a:tr h="29884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1461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1459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1462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574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5641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2028826" y="3019426"/>
            <a:ext cx="8639175" cy="828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144977" y="2949496"/>
            <a:ext cx="4026116" cy="492594"/>
          </a:xfrm>
        </p:spPr>
        <p:txBody>
          <a:bodyPr anchor="b">
            <a:noAutofit/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zh-CN" altLang="en-US" sz="3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3994603" y="2718841"/>
            <a:ext cx="718965" cy="95390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b="1" dirty="0">
                <a:solidFill>
                  <a:schemeClr val="tx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1350" b="1" dirty="0">
              <a:solidFill>
                <a:schemeClr val="tx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5015755" y="2765161"/>
            <a:ext cx="0" cy="8641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76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3"/>
            <a:ext cx="12192000" cy="3048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3063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73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3063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26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52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32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4761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21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4761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74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798" y="1441527"/>
            <a:ext cx="2907856" cy="2907856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6" name="文字方塊 5"/>
          <p:cNvSpPr txBox="1"/>
          <p:nvPr/>
        </p:nvSpPr>
        <p:spPr>
          <a:xfrm>
            <a:off x="7908626" y="4349383"/>
            <a:ext cx="1620000" cy="7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>
              <a:lnSpc>
                <a:spcPct val="150000"/>
              </a:lnSpc>
              <a:spcBef>
                <a:spcPct val="0"/>
              </a:spcBef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Andy</a:t>
            </a: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336455" y="4349383"/>
            <a:ext cx="1620000" cy="7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>
              <a:lnSpc>
                <a:spcPct val="150000"/>
              </a:lnSpc>
              <a:spcBef>
                <a:spcPct val="0"/>
              </a:spcBef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Tony</a:t>
            </a: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838200" y="365125"/>
            <a:ext cx="10515600" cy="732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>
                <a:latin typeface="Arial Rounded MT Bold" panose="020F0704030504030204" pitchFamily="34" charset="0"/>
                <a:cs typeface="Arial" panose="020B0604020202020204" pitchFamily="34" charset="0"/>
              </a:rPr>
              <a:t>Member</a:t>
            </a:r>
            <a:endParaRPr lang="zh-TW" altLang="en-US" sz="40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838200" y="1070192"/>
            <a:ext cx="10515600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7" t="8468" r="15190" b="53465"/>
          <a:stretch>
            <a:fillRect/>
          </a:stretch>
        </p:blipFill>
        <p:spPr>
          <a:xfrm>
            <a:off x="1741954" y="1417703"/>
            <a:ext cx="2809003" cy="2931680"/>
          </a:xfrm>
          <a:custGeom>
            <a:avLst/>
            <a:gdLst>
              <a:gd name="connsiteX0" fmla="*/ 1250688 w 2501376"/>
              <a:gd name="connsiteY0" fmla="*/ 0 h 2610618"/>
              <a:gd name="connsiteX1" fmla="*/ 2501376 w 2501376"/>
              <a:gd name="connsiteY1" fmla="*/ 1305309 h 2610618"/>
              <a:gd name="connsiteX2" fmla="*/ 1250688 w 2501376"/>
              <a:gd name="connsiteY2" fmla="*/ 2610618 h 2610618"/>
              <a:gd name="connsiteX3" fmla="*/ 0 w 2501376"/>
              <a:gd name="connsiteY3" fmla="*/ 1305309 h 2610618"/>
              <a:gd name="connsiteX4" fmla="*/ 1250688 w 2501376"/>
              <a:gd name="connsiteY4" fmla="*/ 0 h 261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1376" h="2610618">
                <a:moveTo>
                  <a:pt x="1250688" y="0"/>
                </a:moveTo>
                <a:cubicBezTo>
                  <a:pt x="1941424" y="0"/>
                  <a:pt x="2501376" y="584407"/>
                  <a:pt x="2501376" y="1305309"/>
                </a:cubicBezTo>
                <a:cubicBezTo>
                  <a:pt x="2501376" y="2026211"/>
                  <a:pt x="1941424" y="2610618"/>
                  <a:pt x="1250688" y="2610618"/>
                </a:cubicBezTo>
                <a:cubicBezTo>
                  <a:pt x="559952" y="2610618"/>
                  <a:pt x="0" y="2026211"/>
                  <a:pt x="0" y="1305309"/>
                </a:cubicBezTo>
                <a:cubicBezTo>
                  <a:pt x="0" y="584407"/>
                  <a:pt x="559952" y="0"/>
                  <a:pt x="1250688" y="0"/>
                </a:cubicBezTo>
                <a:close/>
              </a:path>
            </a:pathLst>
          </a:custGeom>
        </p:spPr>
      </p:pic>
      <p:sp>
        <p:nvSpPr>
          <p:cNvPr id="17" name="文字方塊 16"/>
          <p:cNvSpPr txBox="1"/>
          <p:nvPr/>
        </p:nvSpPr>
        <p:spPr>
          <a:xfrm>
            <a:off x="41185" y="5234814"/>
            <a:ext cx="621054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>
              <a:lnSpc>
                <a:spcPct val="150000"/>
              </a:lnSpc>
              <a:spcBef>
                <a:spcPct val="0"/>
              </a:spcBef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of Electrical Engineering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560456" y="5234814"/>
            <a:ext cx="621054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>
              <a:lnSpc>
                <a:spcPct val="150000"/>
              </a:lnSpc>
              <a:spcBef>
                <a:spcPct val="0"/>
              </a:spcBef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of Electrical Engineering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612202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8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7194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09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7194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0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25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31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22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32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84"/>
            <a:ext cx="12192000" cy="304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4761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69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3"/>
            <a:ext cx="12192000" cy="304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64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22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2028826" y="3019426"/>
            <a:ext cx="8639175" cy="828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144977" y="2949496"/>
            <a:ext cx="4026116" cy="492594"/>
          </a:xfrm>
        </p:spPr>
        <p:txBody>
          <a:bodyPr anchor="b">
            <a:noAutofit/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Preprocessing</a:t>
            </a:r>
            <a:endParaRPr lang="zh-CN" altLang="en-US" sz="3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3994603" y="2718841"/>
            <a:ext cx="718965" cy="95390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b="1" dirty="0">
                <a:solidFill>
                  <a:schemeClr val="tx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1350" b="1" dirty="0">
              <a:solidFill>
                <a:schemeClr val="tx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5015755" y="2765161"/>
            <a:ext cx="0" cy="8641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584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48"/>
            <a:ext cx="12192000" cy="304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30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83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4761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91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85"/>
            <a:ext cx="12192000" cy="304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81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79269" y="1124611"/>
          <a:ext cx="10267405" cy="3443436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3017520">
                  <a:extLst>
                    <a:ext uri="{9D8B030D-6E8A-4147-A177-3AD203B41FA5}">
                      <a16:colId xmlns:a16="http://schemas.microsoft.com/office/drawing/2014/main" val="2737716250"/>
                    </a:ext>
                  </a:extLst>
                </a:gridCol>
                <a:gridCol w="3997234">
                  <a:extLst>
                    <a:ext uri="{9D8B030D-6E8A-4147-A177-3AD203B41FA5}">
                      <a16:colId xmlns:a16="http://schemas.microsoft.com/office/drawing/2014/main" val="4064276818"/>
                    </a:ext>
                  </a:extLst>
                </a:gridCol>
                <a:gridCol w="3252651">
                  <a:extLst>
                    <a:ext uri="{9D8B030D-6E8A-4147-A177-3AD203B41FA5}">
                      <a16:colId xmlns:a16="http://schemas.microsoft.com/office/drawing/2014/main" val="256825060"/>
                    </a:ext>
                  </a:extLst>
                </a:gridCol>
              </a:tblGrid>
              <a:tr h="599686">
                <a:tc>
                  <a:txBody>
                    <a:bodyPr/>
                    <a:lstStyle/>
                    <a:p>
                      <a:pPr algn="l"/>
                      <a:endParaRPr lang="en-US" altLang="zh-TW" sz="2800" dirty="0"/>
                    </a:p>
                    <a:p>
                      <a:pPr algn="l"/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800" dirty="0" err="1"/>
                        <a:t>RandomForestRegression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800" dirty="0"/>
                        <a:t>SVR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236270"/>
                  </a:ext>
                </a:extLst>
              </a:tr>
              <a:tr h="124927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800" dirty="0"/>
                        <a:t>AVG</a:t>
                      </a:r>
                      <a:r>
                        <a:rPr lang="zh-TW" altLang="en-US" sz="2800" dirty="0"/>
                        <a:t> </a:t>
                      </a:r>
                      <a:r>
                        <a:rPr lang="en-US" altLang="zh-TW" sz="2800" dirty="0"/>
                        <a:t>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800" dirty="0"/>
                        <a:t>24.19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800" dirty="0"/>
                        <a:t>40.126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332024"/>
                  </a:ext>
                </a:extLst>
              </a:tr>
              <a:tr h="124927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800" dirty="0"/>
                        <a:t>Time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800" dirty="0"/>
                        <a:t>&lt;1s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800" dirty="0"/>
                        <a:t>39.9s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50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07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F43437-2EFB-B74A-99C3-4547B618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847" y="2847521"/>
            <a:ext cx="4535055" cy="116295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Thanks</a:t>
            </a:r>
            <a:endParaRPr lang="zh-TW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467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Arial Rounded MT Bold" panose="020F0704030504030204" pitchFamily="34" charset="0"/>
                <a:cs typeface="Arial" panose="020B0604020202020204" pitchFamily="34" charset="0"/>
              </a:rPr>
              <a:t>What’s the data ?</a:t>
            </a:r>
            <a:endParaRPr lang="zh-TW" altLang="en-US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171787"/>
            <a:ext cx="10515600" cy="500517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Data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zh-TW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[Air quality in northern Taiwan]</a:t>
            </a:r>
          </a:p>
          <a:p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pollution features at specific time at specific location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example : CO, No, O3, PM10, PM2.5 ….</a:t>
            </a:r>
          </a:p>
          <a:p>
            <a:pPr lvl="1"/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838200" y="1070192"/>
            <a:ext cx="10515600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左大括弧 5"/>
          <p:cNvSpPr/>
          <p:nvPr/>
        </p:nvSpPr>
        <p:spPr>
          <a:xfrm>
            <a:off x="1414390" y="3611720"/>
            <a:ext cx="769121" cy="298499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399472" y="3611720"/>
          <a:ext cx="8188768" cy="2888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490">
                  <a:extLst>
                    <a:ext uri="{9D8B030D-6E8A-4147-A177-3AD203B41FA5}">
                      <a16:colId xmlns:a16="http://schemas.microsoft.com/office/drawing/2014/main" val="2989108346"/>
                    </a:ext>
                  </a:extLst>
                </a:gridCol>
                <a:gridCol w="1085317">
                  <a:extLst>
                    <a:ext uri="{9D8B030D-6E8A-4147-A177-3AD203B41FA5}">
                      <a16:colId xmlns:a16="http://schemas.microsoft.com/office/drawing/2014/main" val="3556828903"/>
                    </a:ext>
                  </a:extLst>
                </a:gridCol>
                <a:gridCol w="752981">
                  <a:extLst>
                    <a:ext uri="{9D8B030D-6E8A-4147-A177-3AD203B41FA5}">
                      <a16:colId xmlns:a16="http://schemas.microsoft.com/office/drawing/2014/main" val="1046901840"/>
                    </a:ext>
                  </a:extLst>
                </a:gridCol>
                <a:gridCol w="1023596">
                  <a:extLst>
                    <a:ext uri="{9D8B030D-6E8A-4147-A177-3AD203B41FA5}">
                      <a16:colId xmlns:a16="http://schemas.microsoft.com/office/drawing/2014/main" val="1620224625"/>
                    </a:ext>
                  </a:extLst>
                </a:gridCol>
                <a:gridCol w="1023596">
                  <a:extLst>
                    <a:ext uri="{9D8B030D-6E8A-4147-A177-3AD203B41FA5}">
                      <a16:colId xmlns:a16="http://schemas.microsoft.com/office/drawing/2014/main" val="1303970965"/>
                    </a:ext>
                  </a:extLst>
                </a:gridCol>
                <a:gridCol w="1023596">
                  <a:extLst>
                    <a:ext uri="{9D8B030D-6E8A-4147-A177-3AD203B41FA5}">
                      <a16:colId xmlns:a16="http://schemas.microsoft.com/office/drawing/2014/main" val="3805316170"/>
                    </a:ext>
                  </a:extLst>
                </a:gridCol>
                <a:gridCol w="1023596">
                  <a:extLst>
                    <a:ext uri="{9D8B030D-6E8A-4147-A177-3AD203B41FA5}">
                      <a16:colId xmlns:a16="http://schemas.microsoft.com/office/drawing/2014/main" val="2672387356"/>
                    </a:ext>
                  </a:extLst>
                </a:gridCol>
                <a:gridCol w="1023596">
                  <a:extLst>
                    <a:ext uri="{9D8B030D-6E8A-4147-A177-3AD203B41FA5}">
                      <a16:colId xmlns:a16="http://schemas.microsoft.com/office/drawing/2014/main" val="4247656938"/>
                    </a:ext>
                  </a:extLst>
                </a:gridCol>
              </a:tblGrid>
              <a:tr h="72211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Time</a:t>
                      </a:r>
                      <a:endParaRPr lang="zh-TW" altLang="en-US" sz="1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Station</a:t>
                      </a:r>
                      <a:endParaRPr lang="zh-TW" altLang="en-US" sz="1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PM10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PM2.5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466281"/>
                  </a:ext>
                </a:extLst>
              </a:tr>
              <a:tr h="72211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2015/1/1 00:00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Banqiao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210848"/>
                  </a:ext>
                </a:extLst>
              </a:tr>
              <a:tr h="72211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2015/3/30 13:00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Dayuan</a:t>
                      </a:r>
                      <a:endParaRPr lang="en-US" altLang="zh-TW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4783406"/>
                  </a:ext>
                </a:extLst>
              </a:tr>
              <a:tr h="72211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2015/10/29 04:00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Songshan</a:t>
                      </a:r>
                      <a:endParaRPr lang="en-US" altLang="zh-TW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2973008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52979" y="3935333"/>
            <a:ext cx="1693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Different Place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          &amp;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Different Time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-21035" y="534131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Records :218640 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左大括弧 10"/>
          <p:cNvSpPr/>
          <p:nvPr/>
        </p:nvSpPr>
        <p:spPr>
          <a:xfrm rot="5400000" flipV="1">
            <a:off x="6373121" y="-704994"/>
            <a:ext cx="241471" cy="818876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824442" y="277655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23 features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19077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Autofit/>
          </a:bodyPr>
          <a:lstStyle/>
          <a:p>
            <a:r>
              <a:rPr lang="en-US" altLang="zh-TW" sz="4000" dirty="0">
                <a:latin typeface="Arial Rounded MT Bold" panose="020F0704030504030204" pitchFamily="34" charset="0"/>
                <a:cs typeface="Arial" panose="020B0604020202020204" pitchFamily="34" charset="0"/>
              </a:rPr>
              <a:t>Concentrations of fine particulate matter</a:t>
            </a:r>
            <a:endParaRPr lang="zh-TW" altLang="en-US" sz="40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06100410"/>
                  </p:ext>
                </p:extLst>
              </p:nvPr>
            </p:nvGraphicFramePr>
            <p:xfrm>
              <a:off x="838200" y="1171575"/>
              <a:ext cx="10515600" cy="558143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1837097093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420273844"/>
                        </a:ext>
                      </a:extLst>
                    </a:gridCol>
                  </a:tblGrid>
                  <a:tr h="797348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a:rPr lang="en-US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altLang="zh-TW" b="1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1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b="1" dirty="0">
                              <a:effectLst/>
                            </a:rPr>
                            <a:t>air quality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3926773"/>
                      </a:ext>
                    </a:extLst>
                  </a:tr>
                  <a:tr h="7973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&lt; 15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Good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929548"/>
                      </a:ext>
                    </a:extLst>
                  </a:tr>
                  <a:tr h="7973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16 – 35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Moderate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8644764"/>
                      </a:ext>
                    </a:extLst>
                  </a:tr>
                  <a:tr h="7973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36 – 65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Unhealthy for Sensitive Groups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8687669"/>
                      </a:ext>
                    </a:extLst>
                  </a:tr>
                  <a:tr h="7973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66 – 150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FD4D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Unhealthy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FD4D4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7102163"/>
                      </a:ext>
                    </a:extLst>
                  </a:tr>
                  <a:tr h="7973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151 – 250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CD7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Very Unhealthy Alert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CD7D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1885548"/>
                      </a:ext>
                    </a:extLst>
                  </a:tr>
                  <a:tr h="7973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251 -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B63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Hazardous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B63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93029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06100410"/>
                  </p:ext>
                </p:extLst>
              </p:nvPr>
            </p:nvGraphicFramePr>
            <p:xfrm>
              <a:off x="838200" y="1171575"/>
              <a:ext cx="10515600" cy="558143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1837097093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420273844"/>
                        </a:ext>
                      </a:extLst>
                    </a:gridCol>
                  </a:tblGrid>
                  <a:tr h="79734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6" t="-763" r="-100232" b="-6007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b="1" dirty="0">
                              <a:effectLst/>
                            </a:rPr>
                            <a:t>air quality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3926773"/>
                      </a:ext>
                    </a:extLst>
                  </a:tr>
                  <a:tr h="7973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&lt; 15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Good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929548"/>
                      </a:ext>
                    </a:extLst>
                  </a:tr>
                  <a:tr h="7973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16 – 35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Moderate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8644764"/>
                      </a:ext>
                    </a:extLst>
                  </a:tr>
                  <a:tr h="7973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36 – 65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Unhealthy for Sensitive Groups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8687669"/>
                      </a:ext>
                    </a:extLst>
                  </a:tr>
                  <a:tr h="7973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66 – 150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FD4D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Unhealthy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FD4D4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7102163"/>
                      </a:ext>
                    </a:extLst>
                  </a:tr>
                  <a:tr h="7973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151 – 250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CD7D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Very Unhealthy Alert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CD7D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1885548"/>
                      </a:ext>
                    </a:extLst>
                  </a:tr>
                  <a:tr h="7973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251 -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B63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Hazardous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B63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930298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直線接點 6"/>
          <p:cNvCxnSpPr/>
          <p:nvPr/>
        </p:nvCxnSpPr>
        <p:spPr>
          <a:xfrm>
            <a:off x="838200" y="1070192"/>
            <a:ext cx="10515600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06555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513" y="601138"/>
            <a:ext cx="8325421" cy="555028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19" y="601138"/>
            <a:ext cx="3338295" cy="239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0861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80" y="119824"/>
            <a:ext cx="8473440" cy="6523970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Autofit/>
          </a:bodyPr>
          <a:lstStyle/>
          <a:p>
            <a:r>
              <a:rPr lang="en-US" altLang="zh-TW" sz="4000" dirty="0">
                <a:latin typeface="Arial Rounded MT Bold" panose="020F0704030504030204" pitchFamily="34" charset="0"/>
                <a:cs typeface="Arial" panose="020B0604020202020204" pitchFamily="34" charset="0"/>
              </a:rPr>
              <a:t>Data Set</a:t>
            </a:r>
            <a:endParaRPr lang="zh-TW" altLang="en-US" sz="40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838200" y="1070192"/>
            <a:ext cx="10515600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408218" y="1503847"/>
            <a:ext cx="317395" cy="3589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085012" y="1503847"/>
            <a:ext cx="317395" cy="3589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786162" y="1503848"/>
            <a:ext cx="357699" cy="5139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211385" y="1479607"/>
            <a:ext cx="357699" cy="5139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8263795" y="1509835"/>
            <a:ext cx="689044" cy="35760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595140" y="5093433"/>
            <a:ext cx="1737580" cy="15261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040159" y="5093433"/>
            <a:ext cx="317395" cy="15261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466829" y="5108548"/>
            <a:ext cx="317395" cy="15261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576104" y="5108547"/>
            <a:ext cx="317395" cy="15261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20810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r>
              <a:rPr lang="en-US" altLang="zh-TW" dirty="0">
                <a:latin typeface="Arial Rounded MT Bold" panose="020F0704030504030204" pitchFamily="34" charset="0"/>
                <a:cs typeface="Arial" panose="020B0604020202020204" pitchFamily="34" charset="0"/>
              </a:rPr>
              <a:t>NA Ratio Problem</a:t>
            </a:r>
            <a:endParaRPr lang="zh-TW" altLang="en-US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171787"/>
            <a:ext cx="7682653" cy="500517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Our dataset has many null values, so we need to find what the feature is invalid.</a:t>
            </a:r>
            <a:endParaRPr lang="zh-TW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838200" y="1070192"/>
            <a:ext cx="10515600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930" y="1469813"/>
            <a:ext cx="2401869" cy="484970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4375"/>
            <a:ext cx="12103946" cy="304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56583" y="6134709"/>
            <a:ext cx="2289070" cy="62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656930" y="1505293"/>
            <a:ext cx="2099123" cy="587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139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354</Words>
  <Application>Microsoft Macintosh PowerPoint</Application>
  <PresentationFormat>寬螢幕</PresentationFormat>
  <Paragraphs>178</Paragraphs>
  <Slides>46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4" baseType="lpstr">
      <vt:lpstr>Arial</vt:lpstr>
      <vt:lpstr>Arial Rounded MT Bold</vt:lpstr>
      <vt:lpstr>Calibri</vt:lpstr>
      <vt:lpstr>Calibri Light</vt:lpstr>
      <vt:lpstr>Cambria Math</vt:lpstr>
      <vt:lpstr>Impact</vt:lpstr>
      <vt:lpstr>Wingdings</vt:lpstr>
      <vt:lpstr>Office 佈景主題</vt:lpstr>
      <vt:lpstr>Air pollution</vt:lpstr>
      <vt:lpstr>TEAM</vt:lpstr>
      <vt:lpstr>PowerPoint 簡報</vt:lpstr>
      <vt:lpstr>Data Preprocessing</vt:lpstr>
      <vt:lpstr>What’s the data ?</vt:lpstr>
      <vt:lpstr>Concentrations of fine particulate matter</vt:lpstr>
      <vt:lpstr>PowerPoint 簡報</vt:lpstr>
      <vt:lpstr>Data Set</vt:lpstr>
      <vt:lpstr>NA Ratio Problem</vt:lpstr>
      <vt:lpstr>NA Ratio Problem</vt:lpstr>
      <vt:lpstr>NA Ratio Problem</vt:lpstr>
      <vt:lpstr>NA Ratio Problem</vt:lpstr>
      <vt:lpstr>PowerPoint 簡報</vt:lpstr>
      <vt:lpstr>NA Ratio Problem</vt:lpstr>
      <vt:lpstr>Data Visualization</vt:lpstr>
      <vt:lpstr>PowerPoint 簡報</vt:lpstr>
      <vt:lpstr>PowerPoint 簡報</vt:lpstr>
      <vt:lpstr>Data Visualization</vt:lpstr>
      <vt:lpstr>Training</vt:lpstr>
      <vt:lpstr>PowerPoint 簡報</vt:lpstr>
      <vt:lpstr>PowerPoint 簡報</vt:lpstr>
      <vt:lpstr>PowerPoint 簡報</vt:lpstr>
      <vt:lpstr>Prediction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pollution</dc:title>
  <dc:creator>Windows 使用者</dc:creator>
  <cp:lastModifiedBy>Microsoft Office User</cp:lastModifiedBy>
  <cp:revision>60</cp:revision>
  <dcterms:created xsi:type="dcterms:W3CDTF">2019-06-04T09:11:51Z</dcterms:created>
  <dcterms:modified xsi:type="dcterms:W3CDTF">2019-06-08T06:17:58Z</dcterms:modified>
</cp:coreProperties>
</file>